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5"/>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4" r:id="rId22"/>
    <p:sldId id="331" r:id="rId23"/>
    <p:sldId id="320" r:id="rId24"/>
    <p:sldId id="322" r:id="rId25"/>
    <p:sldId id="321" r:id="rId26"/>
    <p:sldId id="317" r:id="rId27"/>
    <p:sldId id="333" r:id="rId28"/>
    <p:sldId id="334" r:id="rId29"/>
    <p:sldId id="339" r:id="rId30"/>
    <p:sldId id="340" r:id="rId31"/>
    <p:sldId id="341" r:id="rId32"/>
    <p:sldId id="342" r:id="rId33"/>
    <p:sldId id="343" r:id="rId34"/>
    <p:sldId id="335" r:id="rId35"/>
    <p:sldId id="319" r:id="rId36"/>
    <p:sldId id="349" r:id="rId37"/>
    <p:sldId id="351" r:id="rId38"/>
    <p:sldId id="346" r:id="rId39"/>
    <p:sldId id="347" r:id="rId40"/>
    <p:sldId id="350" r:id="rId41"/>
    <p:sldId id="344"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9" autoAdjust="0"/>
    <p:restoredTop sz="73946" autoAdjust="0"/>
  </p:normalViewPr>
  <p:slideViewPr>
    <p:cSldViewPr snapToGrid="0">
      <p:cViewPr varScale="1">
        <p:scale>
          <a:sx n="73" d="100"/>
          <a:sy n="73" d="100"/>
        </p:scale>
        <p:origin x="996" y="4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6:38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539577"/>
          </a:xfrm>
        </p:spPr>
        <p:txBody>
          <a:bodyPr>
            <a:noAutofit/>
          </a:bodyPr>
          <a:lstStyle/>
          <a:p>
            <a:r>
              <a:rPr lang="en-US" sz="2800" dirty="0">
                <a:solidFill>
                  <a:schemeClr val="tx1"/>
                </a:solidFill>
              </a:rPr>
              <a:t>Data archival solution</a:t>
            </a:r>
          </a:p>
          <a:p>
            <a:pPr lvl="1"/>
            <a:r>
              <a:rPr lang="en-US" sz="2400" dirty="0">
                <a:solidFill>
                  <a:schemeClr val="tx1"/>
                </a:solidFill>
              </a:rPr>
              <a:t>Reduce size of the large tables</a:t>
            </a:r>
          </a:p>
          <a:p>
            <a:pPr lvl="1"/>
            <a:r>
              <a:rPr lang="en-US" sz="2400" dirty="0">
                <a:solidFill>
                  <a:schemeClr val="tx1"/>
                </a:solidFill>
              </a:rPr>
              <a:t>Reduce the runtimes for maintenance jobs</a:t>
            </a:r>
          </a:p>
          <a:p>
            <a:pPr lvl="1"/>
            <a:r>
              <a:rPr lang="en-US" sz="2400" dirty="0">
                <a:solidFill>
                  <a:schemeClr val="tx1"/>
                </a:solidFill>
              </a:rPr>
              <a:t>Allow for access of archived data without changes to existing queries</a:t>
            </a:r>
            <a:br>
              <a:rPr lang="en-US" sz="2200" dirty="0">
                <a:solidFill>
                  <a:schemeClr val="tx1"/>
                </a:solidFill>
              </a:rPr>
            </a:br>
            <a:endParaRPr lang="en-US" sz="1800" dirty="0">
              <a:solidFill>
                <a:schemeClr val="tx1"/>
              </a:solidFill>
            </a:endParaRPr>
          </a:p>
          <a:p>
            <a:r>
              <a:rPr lang="en-US" sz="2800" dirty="0">
                <a:solidFill>
                  <a:schemeClr val="tx1"/>
                </a:solidFill>
                <a:latin typeface="+mj-lt"/>
              </a:rPr>
              <a:t>Backup solution</a:t>
            </a:r>
          </a:p>
          <a:p>
            <a:pPr lvl="1"/>
            <a:r>
              <a:rPr lang="en-US" sz="2400" dirty="0">
                <a:solidFill>
                  <a:schemeClr val="tx1"/>
                </a:solidFill>
              </a:rPr>
              <a:t>Backups must be offsite within two hours of backup completion</a:t>
            </a:r>
          </a:p>
          <a:p>
            <a:pPr lvl="1"/>
            <a:r>
              <a:rPr lang="en-US" sz="2400" dirty="0">
                <a:solidFill>
                  <a:schemeClr val="tx1"/>
                </a:solidFill>
              </a:rPr>
              <a:t>Backups must be online and accessible by DBA team </a:t>
            </a:r>
          </a:p>
          <a:p>
            <a:pPr lvl="1"/>
            <a:r>
              <a:rPr lang="en-US" sz="24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400" dirty="0">
                <a:solidFill>
                  <a:schemeClr val="tx1"/>
                </a:solidFill>
              </a:rPr>
              <a:t>Solution must support orchestrated failover so that failover does not require all hands on deck.</a:t>
            </a:r>
          </a:p>
          <a:p>
            <a:pPr>
              <a:spcAft>
                <a:spcPts val="600"/>
              </a:spcAft>
            </a:pPr>
            <a:r>
              <a:rPr lang="en-US" sz="2400" dirty="0">
                <a:solidFill>
                  <a:schemeClr val="tx1"/>
                </a:solidFill>
              </a:rPr>
              <a:t>Solution must support the existing VMware infrastructure.</a:t>
            </a:r>
          </a:p>
          <a:p>
            <a:pPr>
              <a:spcAft>
                <a:spcPts val="600"/>
              </a:spcAft>
            </a:pPr>
            <a:r>
              <a:rPr lang="en-US" sz="2400" dirty="0">
                <a:solidFill>
                  <a:schemeClr val="tx1"/>
                </a:solidFill>
              </a:rPr>
              <a:t>Solution must not have a negative impact base performance.</a:t>
            </a:r>
          </a:p>
          <a:p>
            <a:pPr>
              <a:spcAft>
                <a:spcPts val="600"/>
              </a:spcAft>
            </a:pPr>
            <a:r>
              <a:rPr lang="en-US" sz="2400" dirty="0">
                <a:solidFill>
                  <a:schemeClr val="tx1"/>
                </a:solidFill>
              </a:rPr>
              <a:t>DR infrastructure must be easily scalable to support changes in the workload.</a:t>
            </a:r>
          </a:p>
          <a:p>
            <a:pPr>
              <a:spcAft>
                <a:spcPts val="600"/>
              </a:spcAft>
            </a:pPr>
            <a:r>
              <a:rPr lang="en-US" sz="2400" dirty="0">
                <a:solidFill>
                  <a:schemeClr val="tx1"/>
                </a:solidFill>
              </a:rPr>
              <a:t>Both primary and DR sites must be highly available.</a:t>
            </a:r>
          </a:p>
          <a:p>
            <a:pPr>
              <a:spcAft>
                <a:spcPts val="600"/>
              </a:spcAft>
            </a:pPr>
            <a:r>
              <a:rPr lang="en-US" sz="2400" dirty="0">
                <a:solidFill>
                  <a:schemeClr val="tx1"/>
                </a:solidFill>
              </a:rPr>
              <a:t>Archive solution must not impact the current applications that periodically pull historical data from the production system.</a:t>
            </a:r>
          </a:p>
          <a:p>
            <a:pPr>
              <a:spcAft>
                <a:spcPts val="600"/>
              </a:spcAft>
            </a:pPr>
            <a:r>
              <a:rPr lang="en-US" sz="2400" dirty="0">
                <a:solidFill>
                  <a:schemeClr val="tx1"/>
                </a:solidFill>
              </a:rPr>
              <a:t>Backups need to be secure and should minimize network overhead.</a:t>
            </a:r>
            <a:endParaRPr lang="en-US" sz="16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 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80439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000" dirty="0"/>
              <a:t>In this workshop, attendees will work with a media publishing company to design a hybrid cloud disaster recovery solution. Attendees will design the solution to handle large spikes in load and harden the security to include encryption of PCI data. Additionally, attendees will implement an archival strategy to keep databases sizes in check.</a:t>
            </a:r>
          </a:p>
          <a:p>
            <a:pPr>
              <a:lnSpc>
                <a:spcPct val="90000"/>
              </a:lnSpc>
              <a:spcAft>
                <a:spcPts val="600"/>
              </a:spcAft>
            </a:pPr>
            <a:endParaRPr lang="en-US" sz="800" dirty="0"/>
          </a:p>
          <a:p>
            <a:pPr>
              <a:lnSpc>
                <a:spcPct val="90000"/>
              </a:lnSpc>
              <a:spcAft>
                <a:spcPts val="600"/>
              </a:spcAft>
            </a:pPr>
            <a:r>
              <a:rPr lang="en-US" sz="3600" dirty="0">
                <a:latin typeface="+mj-lt"/>
              </a:rPr>
              <a:t>Learning objectives</a:t>
            </a:r>
          </a:p>
          <a:p>
            <a:r>
              <a:rPr lang="en-US" dirty="0"/>
              <a:t>Attendees will be better able to design a hybrid disaster recovery solution between an on premises VMWare environment and Azure. In addition,</a:t>
            </a:r>
          </a:p>
          <a:p>
            <a:endParaRPr lang="en-US" dirty="0"/>
          </a:p>
          <a:p>
            <a:pPr marL="285750" lvl="0" indent="-285750">
              <a:buFont typeface="Arial" panose="020B0604020202020204" pitchFamily="34" charset="0"/>
              <a:buChar char="•"/>
            </a:pPr>
            <a:r>
              <a:rPr lang="en-US" dirty="0"/>
              <a:t>Design a SQL Server scale-out solution</a:t>
            </a:r>
          </a:p>
          <a:p>
            <a:pPr marL="285750" lvl="0" indent="-285750">
              <a:buFont typeface="Arial" panose="020B0604020202020204" pitchFamily="34" charset="0"/>
              <a:buChar char="•"/>
            </a:pPr>
            <a:r>
              <a:rPr lang="en-US" dirty="0"/>
              <a:t>Protect database backups from local failures</a:t>
            </a:r>
          </a:p>
          <a:p>
            <a:pPr marL="285750" lvl="0" indent="-285750">
              <a:buFont typeface="Arial" panose="020B0604020202020204" pitchFamily="34" charset="0"/>
              <a:buChar char="•"/>
            </a:pPr>
            <a:r>
              <a:rPr lang="en-US" dirty="0"/>
              <a:t>Archive cold data from an on-premises SQL Server</a:t>
            </a:r>
          </a:p>
          <a:p>
            <a:pPr marL="285750" lvl="0" indent="-285750">
              <a:buFont typeface="Arial" panose="020B0604020202020204" pitchFamily="34" charset="0"/>
              <a:buChar char="•"/>
            </a:pPr>
            <a:r>
              <a:rPr lang="en-US" dirty="0"/>
              <a:t>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3068084" cy="646331"/>
          </a:xfrm>
          <a:prstGeom prst="rect">
            <a:avLst/>
          </a:prstGeom>
        </p:spPr>
        <p:txBody>
          <a:bodyPr wrap="none">
            <a:spAutoFit/>
          </a:bodyPr>
          <a:lstStyle/>
          <a:p>
            <a:r>
              <a:rPr lang="en-US" sz="3600" dirty="0">
                <a:latin typeface="+mj-lt"/>
              </a:rPr>
              <a:t>Backup to URL</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 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lvl="1"/>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lvl="1"/>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595906" y="2113005"/>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lvl="1"/>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lvl="1"/>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 </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 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err="1">
                <a:solidFill>
                  <a:schemeClr val="tx1"/>
                </a:solidFill>
                <a:latin typeface="+mj-lt"/>
              </a:rPr>
              <a:t>Fabrikam</a:t>
            </a:r>
            <a:r>
              <a:rPr lang="en-US" sz="3600" dirty="0">
                <a:solidFill>
                  <a:schemeClr val="tx1"/>
                </a:solidFill>
                <a:latin typeface="+mj-lt"/>
              </a:rPr>
              <a:t>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Backup to URL backs up databases directly to Azure Storage. As soon as the backup is complete, it is offsite and protected. Furthermore, if using geo-redundant storage,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lvl="2"/>
            <a:r>
              <a:rPr lang="en-US" sz="2400"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3199</Words>
  <Application>Microsoft Office PowerPoint</Application>
  <PresentationFormat>Widescreen</PresentationFormat>
  <Paragraphs>454</Paragraphs>
  <Slides>42</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2018-06-29T23:39:41Z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